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 Black"/>
      <p:bold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Roboto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Bora Barduk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071A36A-4C30-470D-870C-6ADDCC03C6C4}">
  <a:tblStyle styleId="{F071A36A-4C30-470D-870C-6ADDCC03C6C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Black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regular.fntdata"/><Relationship Id="rId30" Type="http://schemas.openxmlformats.org/officeDocument/2006/relationships/font" Target="fonts/RobotoBlack-boldItalic.fntdata"/><Relationship Id="rId11" Type="http://schemas.openxmlformats.org/officeDocument/2006/relationships/slide" Target="slides/slide5.xml"/><Relationship Id="rId33" Type="http://schemas.openxmlformats.org/officeDocument/2006/relationships/font" Target="fonts/Roboto-italic.fntdata"/><Relationship Id="rId10" Type="http://schemas.openxmlformats.org/officeDocument/2006/relationships/slide" Target="slides/slide4.xml"/><Relationship Id="rId32" Type="http://schemas.openxmlformats.org/officeDocument/2006/relationships/font" Target="fonts/Roboto-bold.fntdata"/><Relationship Id="rId13" Type="http://schemas.openxmlformats.org/officeDocument/2006/relationships/slide" Target="slides/slide7.xml"/><Relationship Id="rId35" Type="http://schemas.openxmlformats.org/officeDocument/2006/relationships/font" Target="fonts/RobotoLight-regular.fntdata"/><Relationship Id="rId12" Type="http://schemas.openxmlformats.org/officeDocument/2006/relationships/slide" Target="slides/slide6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9.xml"/><Relationship Id="rId37" Type="http://schemas.openxmlformats.org/officeDocument/2006/relationships/font" Target="fonts/RobotoLight-italic.fntdata"/><Relationship Id="rId14" Type="http://schemas.openxmlformats.org/officeDocument/2006/relationships/slide" Target="slides/slide8.xml"/><Relationship Id="rId36" Type="http://schemas.openxmlformats.org/officeDocument/2006/relationships/font" Target="fonts/RobotoLight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RobotoLight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7-12-22T09:06:43.203">
    <p:pos x="6000" y="0"/>
    <p:text>gerek yok buna dı mı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1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3.png"/><Relationship Id="rId4" Type="http://schemas.openxmlformats.org/officeDocument/2006/relationships/image" Target="../media/image28.png"/><Relationship Id="rId5" Type="http://schemas.openxmlformats.org/officeDocument/2006/relationships/image" Target="../media/image23.png"/><Relationship Id="rId6" Type="http://schemas.openxmlformats.org/officeDocument/2006/relationships/image" Target="../media/image17.png"/><Relationship Id="rId7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9.png"/><Relationship Id="rId7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jpg"/><Relationship Id="rId4" Type="http://schemas.openxmlformats.org/officeDocument/2006/relationships/image" Target="../media/image27.png"/><Relationship Id="rId5" Type="http://schemas.openxmlformats.org/officeDocument/2006/relationships/image" Target="../media/image3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ArtMove Final Presentation</a:t>
            </a:r>
          </a:p>
        </p:txBody>
      </p:sp>
      <p:sp>
        <p:nvSpPr>
          <p:cNvPr id="86" name="Shape 86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Ekin Uyumaz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Bora Bardük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Muhammed Çavuşoğlu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Duygu Durmuş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Mert İnan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AlexNet</a:t>
            </a:r>
            <a:r>
              <a:rPr lang="en"/>
              <a:t> Feature Extraction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477200" y="1260925"/>
            <a:ext cx="52842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extracted features of the CNN were used to train various models and compare the results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Extracted 4096 features.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5933700" y="1084725"/>
            <a:ext cx="1293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6833" y="2341750"/>
            <a:ext cx="2736993" cy="22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 txBox="1"/>
          <p:nvPr/>
        </p:nvSpPr>
        <p:spPr>
          <a:xfrm>
            <a:off x="6005538" y="1992000"/>
            <a:ext cx="19179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900"/>
              <a:t>Features extracted by the AlexNet</a:t>
            </a:r>
          </a:p>
        </p:txBody>
      </p:sp>
      <p:pic>
        <p:nvPicPr>
          <p:cNvPr id="157" name="Shape 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2450" y="2341748"/>
            <a:ext cx="1415175" cy="22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1981500" y="306200"/>
            <a:ext cx="37329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Feature Selection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422300" y="953825"/>
            <a:ext cx="4098300" cy="1551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400">
                <a:solidFill>
                  <a:srgbClr val="434343"/>
                </a:solidFill>
              </a:rPr>
              <a:t>Aim : 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 sz="1400">
                <a:solidFill>
                  <a:srgbClr val="434343"/>
                </a:solidFill>
              </a:rPr>
              <a:t>Shorter training times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 sz="1400">
                <a:solidFill>
                  <a:srgbClr val="434343"/>
                </a:solidFill>
              </a:rPr>
              <a:t>Avoiding curse of dimensionality</a:t>
            </a:r>
          </a:p>
          <a:p>
            <a:pPr indent="-317500" lvl="0" marL="457200">
              <a:spcBef>
                <a:spcPts val="0"/>
              </a:spcBef>
              <a:buClr>
                <a:srgbClr val="434343"/>
              </a:buClr>
              <a:buSzPts val="1400"/>
              <a:buChar char="●"/>
            </a:pPr>
            <a:r>
              <a:rPr lang="en" sz="1400">
                <a:solidFill>
                  <a:srgbClr val="434343"/>
                </a:solidFill>
              </a:rPr>
              <a:t>Better Accuracy</a:t>
            </a:r>
          </a:p>
        </p:txBody>
      </p:sp>
      <p:sp>
        <p:nvSpPr>
          <p:cNvPr id="164" name="Shape 164"/>
          <p:cNvSpPr txBox="1"/>
          <p:nvPr/>
        </p:nvSpPr>
        <p:spPr>
          <a:xfrm>
            <a:off x="422288" y="2358950"/>
            <a:ext cx="5486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>
              <a:spcBef>
                <a:spcPts val="0"/>
              </a:spcBef>
              <a:buClr>
                <a:srgbClr val="434343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By using forward selection, </a:t>
            </a:r>
            <a:r>
              <a:rPr b="1"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5 best features </a:t>
            </a: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are selected. </a:t>
            </a:r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050" y="2754150"/>
            <a:ext cx="4758883" cy="1788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6" name="Shape 166"/>
          <p:cNvGrpSpPr/>
          <p:nvPr/>
        </p:nvGrpSpPr>
        <p:grpSpPr>
          <a:xfrm>
            <a:off x="5908700" y="190950"/>
            <a:ext cx="2983200" cy="4476406"/>
            <a:chOff x="5922675" y="66550"/>
            <a:chExt cx="2983200" cy="4476406"/>
          </a:xfrm>
        </p:grpSpPr>
        <p:pic>
          <p:nvPicPr>
            <p:cNvPr id="167" name="Shape 16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922675" y="66550"/>
              <a:ext cx="2909626" cy="2240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Shape 16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922675" y="2307225"/>
              <a:ext cx="2909626" cy="1122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Shape 16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922675" y="3429325"/>
              <a:ext cx="2909626" cy="111363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Shape 170"/>
            <p:cNvSpPr/>
            <p:nvPr/>
          </p:nvSpPr>
          <p:spPr>
            <a:xfrm>
              <a:off x="7962975" y="4153100"/>
              <a:ext cx="942900" cy="332700"/>
            </a:xfrm>
            <a:prstGeom prst="rect">
              <a:avLst/>
            </a:prstGeom>
            <a:noFill/>
            <a:ln cap="flat" cmpd="sng" w="11430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71" name="Shape 171"/>
          <p:cNvSpPr/>
          <p:nvPr/>
        </p:nvSpPr>
        <p:spPr>
          <a:xfrm>
            <a:off x="389800" y="1017300"/>
            <a:ext cx="3460800" cy="12468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Using Classification Learner App</a:t>
            </a:r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311700" y="1077775"/>
            <a:ext cx="8520600" cy="233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MATLAB provides an App in its Machine Learning Toolbox.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was used to train multiple models at once and choose the best model with validation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Holdout Validations of 25% and 10% were used.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validation was used to get training accuracy.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Principal component analysis (PCA) was used in a range of 70-95% explained variance.</a:t>
            </a:r>
          </a:p>
          <a:p>
            <a:pPr indent="-342900" lvl="0" marL="457200">
              <a:spcBef>
                <a:spcPts val="0"/>
              </a:spcBef>
              <a:buSzPts val="1800"/>
              <a:buChar char="●"/>
            </a:pPr>
            <a:r>
              <a:rPr lang="en"/>
              <a:t>PCA transforms features and removes redundant dimensions.</a:t>
            </a:r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21800"/>
            <a:ext cx="9144000" cy="10811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4.	Results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/>
        </p:nvSpPr>
        <p:spPr>
          <a:xfrm>
            <a:off x="5936375" y="3171475"/>
            <a:ext cx="3207600" cy="171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189" name="Shape 189"/>
          <p:cNvGraphicFramePr/>
          <p:nvPr/>
        </p:nvGraphicFramePr>
        <p:xfrm>
          <a:off x="1676400" y="1943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{F071A36A-4C30-470D-870C-6ADDCC03C6C4}</a:tableStyleId>
              </a:tblPr>
              <a:tblGrid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7620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Accuracy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 rowSpan="7"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HOG Features (~4000)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7620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4"/>
                    </a:solidFill>
                  </a:tcPr>
                </a:tc>
                <a:tc rowSpan="5"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25% Holdout Validation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CE4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i="1"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Tree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~13%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i="1"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Discriminant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~16.8%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i="1"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SVM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~14%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i="1"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kNN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~16.2%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i="1"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Ensemble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~10%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10% Holdout Validation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5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CF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i="1"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Subspace Discriminant Ensemble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5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~14.1%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No Validation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CE4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i="1"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Quadratic Discriminant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~25.1%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AlexNet Features (~4000)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dk1"/>
                    </a:solidFill>
                  </a:tcPr>
                </a:tc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25% Holdout Validation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5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CF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i="1"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SVM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5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oboto Black"/>
                          <a:ea typeface="Roboto Black"/>
                          <a:cs typeface="Roboto Black"/>
                          <a:sym typeface="Roboto Black"/>
                        </a:rPr>
                        <a:t>~35.1%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chemeClr val="accent4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4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i="1"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kNN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5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~26.4%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chemeClr val="accent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598100" y="2914722"/>
            <a:ext cx="8222100" cy="838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/>
              <a:t>Focus: HOG Feature Extraction</a:t>
            </a:r>
            <a:r>
              <a:rPr lang="en" sz="3000"/>
              <a:t> Results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149775" y="248075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Cosine kNN</a:t>
            </a:r>
          </a:p>
        </p:txBody>
      </p:sp>
      <p:pic>
        <p:nvPicPr>
          <p:cNvPr id="200" name="Shape 200"/>
          <p:cNvPicPr preferRelativeResize="0"/>
          <p:nvPr/>
        </p:nvPicPr>
        <p:blipFill rotWithShape="1">
          <a:blip r:embed="rId3">
            <a:alphaModFix/>
          </a:blip>
          <a:srcRect b="0" l="0" r="1029" t="2267"/>
          <a:stretch/>
        </p:blipFill>
        <p:spPr>
          <a:xfrm>
            <a:off x="47625" y="1309688"/>
            <a:ext cx="3892174" cy="303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Shape 2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6175" y="3962400"/>
            <a:ext cx="1781175" cy="29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 txBox="1"/>
          <p:nvPr/>
        </p:nvSpPr>
        <p:spPr>
          <a:xfrm>
            <a:off x="7296150" y="3409950"/>
            <a:ext cx="5486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/>
              <a:t>with 4356 features</a:t>
            </a:r>
          </a:p>
        </p:txBody>
      </p:sp>
      <p:pic>
        <p:nvPicPr>
          <p:cNvPr id="203" name="Shape 2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58075" y="2943225"/>
            <a:ext cx="1081075" cy="53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Shape 20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9513" y="1309688"/>
            <a:ext cx="3196934" cy="3038476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 txBox="1"/>
          <p:nvPr/>
        </p:nvSpPr>
        <p:spPr>
          <a:xfrm>
            <a:off x="149775" y="907625"/>
            <a:ext cx="5486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Prediction Results:</a:t>
            </a:r>
          </a:p>
        </p:txBody>
      </p:sp>
      <p:sp>
        <p:nvSpPr>
          <p:cNvPr id="206" name="Shape 206"/>
          <p:cNvSpPr/>
          <p:nvPr/>
        </p:nvSpPr>
        <p:spPr>
          <a:xfrm>
            <a:off x="2586000" y="390425"/>
            <a:ext cx="751200" cy="323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 txBox="1"/>
          <p:nvPr/>
        </p:nvSpPr>
        <p:spPr>
          <a:xfrm>
            <a:off x="3498725" y="248075"/>
            <a:ext cx="26619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 nearest-neighbor classifier that uses the cosine distance metric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140550" y="343425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Complex Tree</a:t>
            </a:r>
          </a:p>
        </p:txBody>
      </p:sp>
      <p:pic>
        <p:nvPicPr>
          <p:cNvPr id="213" name="Shape 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50" y="1597676"/>
            <a:ext cx="3330401" cy="296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0791" y="1597675"/>
            <a:ext cx="3219733" cy="29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 rotWithShape="1">
          <a:blip r:embed="rId5">
            <a:alphaModFix/>
          </a:blip>
          <a:srcRect b="-7123" l="-7123" r="0" t="0"/>
          <a:stretch/>
        </p:blipFill>
        <p:spPr>
          <a:xfrm>
            <a:off x="6551605" y="95575"/>
            <a:ext cx="2534866" cy="2497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66819" y="3992275"/>
            <a:ext cx="1862625" cy="3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Shape 2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20400" y="2914700"/>
            <a:ext cx="1081075" cy="5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 txBox="1"/>
          <p:nvPr/>
        </p:nvSpPr>
        <p:spPr>
          <a:xfrm>
            <a:off x="7009563" y="3375125"/>
            <a:ext cx="21771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/>
              <a:t>with 690 features (PCA)</a:t>
            </a:r>
          </a:p>
        </p:txBody>
      </p:sp>
      <p:sp>
        <p:nvSpPr>
          <p:cNvPr id="219" name="Shape 219"/>
          <p:cNvSpPr txBox="1"/>
          <p:nvPr/>
        </p:nvSpPr>
        <p:spPr>
          <a:xfrm>
            <a:off x="218050" y="909050"/>
            <a:ext cx="30000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Prediction Results:</a:t>
            </a:r>
          </a:p>
        </p:txBody>
      </p:sp>
      <p:sp>
        <p:nvSpPr>
          <p:cNvPr id="220" name="Shape 220"/>
          <p:cNvSpPr/>
          <p:nvPr/>
        </p:nvSpPr>
        <p:spPr>
          <a:xfrm>
            <a:off x="2655725" y="509750"/>
            <a:ext cx="638100" cy="323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1" name="Shape 221"/>
          <p:cNvSpPr txBox="1"/>
          <p:nvPr/>
        </p:nvSpPr>
        <p:spPr>
          <a:xfrm>
            <a:off x="3383250" y="343425"/>
            <a:ext cx="2784000" cy="9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A decision tree with many leaves that makes many fine distinctions between classes ( number of splits = 100)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149775" y="20325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Quadratic Discriminant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/>
              <a:t>Prediction Results:</a:t>
            </a:r>
          </a:p>
        </p:txBody>
      </p:sp>
      <p:pic>
        <p:nvPicPr>
          <p:cNvPr id="227" name="Shape 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5765" y="3028950"/>
            <a:ext cx="1023825" cy="5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Shape 228"/>
          <p:cNvSpPr txBox="1"/>
          <p:nvPr/>
        </p:nvSpPr>
        <p:spPr>
          <a:xfrm>
            <a:off x="7078300" y="3467100"/>
            <a:ext cx="3000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/>
              <a:t>with 690 features(PCA)</a:t>
            </a:r>
          </a:p>
        </p:txBody>
      </p:sp>
      <p:sp>
        <p:nvSpPr>
          <p:cNvPr id="229" name="Shape 229"/>
          <p:cNvSpPr txBox="1"/>
          <p:nvPr/>
        </p:nvSpPr>
        <p:spPr>
          <a:xfrm>
            <a:off x="5324475" y="847725"/>
            <a:ext cx="5486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30" name="Shape 2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50" y="1391001"/>
            <a:ext cx="3483876" cy="303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Shape 2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3375" y="4021575"/>
            <a:ext cx="1927200" cy="32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Shape 2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47250" y="1391000"/>
            <a:ext cx="3111824" cy="303062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/>
        </p:nvSpPr>
        <p:spPr>
          <a:xfrm>
            <a:off x="68950" y="4505325"/>
            <a:ext cx="64104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Prediction on 1000 samples gave 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64.9%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accuracy</a:t>
            </a:r>
          </a:p>
        </p:txBody>
      </p:sp>
      <p:pic>
        <p:nvPicPr>
          <p:cNvPr id="234" name="Shape 2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53500" y="51800"/>
            <a:ext cx="2247076" cy="2230847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Shape 235"/>
          <p:cNvSpPr txBox="1"/>
          <p:nvPr/>
        </p:nvSpPr>
        <p:spPr>
          <a:xfrm>
            <a:off x="4860594" y="127850"/>
            <a:ext cx="19929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Fast, easy to interpret classifier that creates elliptical, parabolic or hyperbolic boundaries between classes.</a:t>
            </a:r>
          </a:p>
        </p:txBody>
      </p:sp>
      <p:sp>
        <p:nvSpPr>
          <p:cNvPr id="236" name="Shape 236"/>
          <p:cNvSpPr/>
          <p:nvPr/>
        </p:nvSpPr>
        <p:spPr>
          <a:xfrm>
            <a:off x="4252950" y="367700"/>
            <a:ext cx="638100" cy="323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557425" y="2650400"/>
            <a:ext cx="8222100" cy="937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/>
              <a:t>Focus: </a:t>
            </a:r>
            <a:r>
              <a:rPr lang="en" sz="3000"/>
              <a:t>AlexNet Feature Extraction Results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265500" y="329400"/>
            <a:ext cx="4045200" cy="784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algn="l">
              <a:spcBef>
                <a:spcPts val="0"/>
              </a:spcBef>
              <a:buNone/>
            </a:pPr>
            <a:r>
              <a:rPr lang="en"/>
              <a:t>Outline</a:t>
            </a:r>
          </a:p>
        </p:txBody>
      </p:sp>
      <p:sp>
        <p:nvSpPr>
          <p:cNvPr id="92" name="Shape 92"/>
          <p:cNvSpPr txBox="1"/>
          <p:nvPr>
            <p:ph idx="1" type="subTitle"/>
          </p:nvPr>
        </p:nvSpPr>
        <p:spPr>
          <a:xfrm>
            <a:off x="340625" y="1113600"/>
            <a:ext cx="3495600" cy="184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AutoNum type="arabicPeriod"/>
            </a:pPr>
            <a:r>
              <a:rPr lang="en">
                <a:solidFill>
                  <a:srgbClr val="000000"/>
                </a:solidFill>
              </a:rPr>
              <a:t>Overview</a:t>
            </a: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AutoNum type="arabicPeriod"/>
            </a:pPr>
            <a:r>
              <a:rPr lang="en">
                <a:solidFill>
                  <a:srgbClr val="000000"/>
                </a:solidFill>
              </a:rPr>
              <a:t>Changes</a:t>
            </a: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AutoNum type="arabicPeriod"/>
            </a:pPr>
            <a:r>
              <a:rPr lang="en">
                <a:solidFill>
                  <a:srgbClr val="000000"/>
                </a:solidFill>
              </a:rPr>
              <a:t>Work Done</a:t>
            </a: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AutoNum type="arabicPeriod"/>
            </a:pPr>
            <a:r>
              <a:rPr lang="en">
                <a:solidFill>
                  <a:srgbClr val="000000"/>
                </a:solidFill>
              </a:rPr>
              <a:t>Results</a:t>
            </a:r>
          </a:p>
          <a:p>
            <a:pPr indent="-361950" lvl="0" marL="457200" algn="l">
              <a:spcBef>
                <a:spcPts val="0"/>
              </a:spcBef>
              <a:buClr>
                <a:srgbClr val="000000"/>
              </a:buClr>
              <a:buSzPts val="2100"/>
              <a:buAutoNum type="arabicPeriod"/>
            </a:pPr>
            <a:r>
              <a:rPr lang="en">
                <a:solidFill>
                  <a:srgbClr val="000000"/>
                </a:solidFill>
              </a:rPr>
              <a:t>Challenges &amp; Solutions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1600" y="548850"/>
            <a:ext cx="3194593" cy="393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Cubic Support Vector Machines performed the best during the evaluation with accuracy </a:t>
            </a:r>
            <a:r>
              <a:rPr b="1" lang="en"/>
              <a:t>35.1%</a:t>
            </a:r>
            <a:r>
              <a:rPr lang="en"/>
              <a:t>.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We believe this accuracy could have been higher if more data were used for the training of the model.</a:t>
            </a:r>
          </a:p>
        </p:txBody>
      </p:sp>
      <p:sp>
        <p:nvSpPr>
          <p:cNvPr id="247" name="Shape 24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AlexNet Feature Extraction Results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5500" y="2481612"/>
            <a:ext cx="3346800" cy="208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Shape 2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21899"/>
            <a:ext cx="2138472" cy="184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Shape 2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6773" y="2721900"/>
            <a:ext cx="2666727" cy="1846973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Shape 251"/>
          <p:cNvSpPr/>
          <p:nvPr/>
        </p:nvSpPr>
        <p:spPr>
          <a:xfrm>
            <a:off x="7889400" y="3051575"/>
            <a:ext cx="942900" cy="249600"/>
          </a:xfrm>
          <a:prstGeom prst="rect">
            <a:avLst/>
          </a:prstGeom>
          <a:noFill/>
          <a:ln cap="flat" cmpd="sng" w="1143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/>
              <a:t>Challenges</a:t>
            </a:r>
          </a:p>
        </p:txBody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Some images were </a:t>
            </a:r>
            <a:r>
              <a:rPr lang="en">
                <a:solidFill>
                  <a:srgbClr val="000000"/>
                </a:solidFill>
              </a:rPr>
              <a:t>incompatible for AlexNet’s CNN algorithm.</a:t>
            </a: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Some images were too large (over 200MB) for Python to process.</a:t>
            </a:r>
          </a:p>
          <a:p>
            <a:pPr indent="-342900" lvl="0" marL="457200">
              <a:spcBef>
                <a:spcPts val="0"/>
              </a:spcBef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Convolutional Neural Networks require a lot of data to be trained, more than we could provide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idx="1" type="body"/>
          </p:nvPr>
        </p:nvSpPr>
        <p:spPr>
          <a:xfrm>
            <a:off x="311700" y="4243400"/>
            <a:ext cx="8520600" cy="59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2400"/>
              <a:t>Thank you for your time</a:t>
            </a:r>
          </a:p>
        </p:txBody>
      </p:sp>
      <p:pic>
        <p:nvPicPr>
          <p:cNvPr id="263" name="Shape 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625" y="457425"/>
            <a:ext cx="5946759" cy="3714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419100" lvl="0" marL="457200" algn="ctr">
              <a:spcBef>
                <a:spcPts val="0"/>
              </a:spcBef>
              <a:buSzPts val="3000"/>
              <a:buAutoNum type="arabicPeriod"/>
            </a:pPr>
            <a:r>
              <a:rPr lang="en"/>
              <a:t>Overview of Project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214725" y="1017800"/>
            <a:ext cx="4529400" cy="24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The project aims to predict art movements of artworks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For artworks,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WikiArt data from Kaggle was used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Compa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rison  of different machine learning algorithms on the same classification problem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kNN ( k-Nearest Neighbour)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CNN (Convolutional Neural Network)</a:t>
            </a:r>
          </a:p>
          <a:p>
            <a:pPr indent="-342900" lvl="0" marL="457200" rtl="0">
              <a:spcBef>
                <a:spcPts val="0"/>
              </a:spcBef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Feature Extraction</a:t>
            </a:r>
          </a:p>
          <a:p>
            <a:pPr indent="-342900" lvl="1" marL="914400" rtl="0">
              <a:spcBef>
                <a:spcPts val="0"/>
              </a:spcBef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With HOG(Histogram of Oriented Gradients) 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6075" y="1190824"/>
            <a:ext cx="4709351" cy="266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311700" y="227025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Dataset Description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1988213" y="1382513"/>
            <a:ext cx="4790400" cy="718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From 149 art movements that were in the WikiArt database, 15 were chosen.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04275"/>
            <a:ext cx="1524541" cy="312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>
            <p:ph idx="1" type="body"/>
          </p:nvPr>
        </p:nvSpPr>
        <p:spPr>
          <a:xfrm>
            <a:off x="1988213" y="2139288"/>
            <a:ext cx="3652500" cy="180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kNN and SVM: 100x100 pixel images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For CNN: 227x227 pixel images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2288" y="3428700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0113" y="1431275"/>
            <a:ext cx="2162175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2.	Changes After Previous Presentation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11700" y="1233113"/>
            <a:ext cx="8520600" cy="232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LSTM is no longer considered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CNN is used only for feature extraction, not designed from scratch (AlexNet)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Instead of LSTM, following new models are introduced:</a:t>
            </a: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Decision Trees</a:t>
            </a: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Linear &amp; Quadratic Discriminants</a:t>
            </a: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Multiclass SVM</a:t>
            </a: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Different types of kNN</a:t>
            </a:r>
          </a:p>
          <a:p>
            <a:pPr indent="-317500" lvl="1" marL="914400">
              <a:spcBef>
                <a:spcPts val="0"/>
              </a:spcBef>
              <a:buSzPts val="1400"/>
              <a:buChar char="○"/>
            </a:pPr>
            <a:r>
              <a:rPr lang="en"/>
              <a:t>Some Ensemble Models</a:t>
            </a:r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7725" y="2475700"/>
            <a:ext cx="2154575" cy="100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7975" y="3531350"/>
            <a:ext cx="2936424" cy="100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325" y="3776425"/>
            <a:ext cx="2769776" cy="111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439425" y="969600"/>
            <a:ext cx="5618700" cy="744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3.	Work Done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731875" y="1713900"/>
            <a:ext cx="5916000" cy="24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Separating Images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HOG Feature Extraction of All Images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AlexNet Feature Extraction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Feature Selection</a:t>
            </a: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Using Classification Learner App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Separating Images Into Styles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167350"/>
            <a:ext cx="6834300" cy="1407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train data and test data got separated into 15 art styles. </a:t>
            </a: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 dataset is 15000 images, and 1000 in each style.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dataset is 6000 images of 400 in each style.</a:t>
            </a:r>
          </a:p>
          <a:p>
            <a:pPr indent="-342900" lvl="0" marL="457200">
              <a:spcBef>
                <a:spcPts val="0"/>
              </a:spcBef>
              <a:buSzPts val="1800"/>
              <a:buChar char="●"/>
            </a:pPr>
            <a:r>
              <a:rPr lang="en"/>
              <a:t>For AlexNet, only a portion of data is used.</a:t>
            </a:r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00" y="2724200"/>
            <a:ext cx="3779150" cy="200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HOG Feature Extraction of All Images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Histogram of Oriented Gradients (HOG) Features were extracted from all the training and testing data to be used in classification algorithms such as kNN or decision trees.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Depends on size, however, resizing or cropping generally does not affect the quality of classification as long as all image sizes are consistent.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idx="1" type="body"/>
          </p:nvPr>
        </p:nvSpPr>
        <p:spPr>
          <a:xfrm>
            <a:off x="311700" y="1229875"/>
            <a:ext cx="42930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</a:t>
            </a:r>
            <a:r>
              <a:rPr lang="en"/>
              <a:t>pre trained</a:t>
            </a:r>
            <a:r>
              <a:rPr lang="en"/>
              <a:t> </a:t>
            </a:r>
            <a:r>
              <a:rPr lang="en"/>
              <a:t>convolutional</a:t>
            </a:r>
            <a:r>
              <a:rPr lang="en"/>
              <a:t> neural network AlexNet for feature extraction.</a:t>
            </a: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obtain the features, used activations on the fully connected layer 'fc7'.</a:t>
            </a: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20 layers</a:t>
            </a:r>
          </a:p>
          <a:p>
            <a:pPr indent="-342900" lvl="0" marL="457200">
              <a:spcBef>
                <a:spcPts val="0"/>
              </a:spcBef>
              <a:buSzPts val="1800"/>
              <a:buChar char="●"/>
            </a:pPr>
            <a:r>
              <a:rPr lang="en"/>
              <a:t>4096-D vectors contain the activations of the hidden layer. </a:t>
            </a:r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646" y="1916916"/>
            <a:ext cx="1086001" cy="1086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 rotWithShape="1">
          <a:blip r:embed="rId4">
            <a:alphaModFix/>
          </a:blip>
          <a:srcRect b="0" l="0" r="57316" t="6463"/>
          <a:stretch/>
        </p:blipFill>
        <p:spPr>
          <a:xfrm>
            <a:off x="6205050" y="1017800"/>
            <a:ext cx="2938950" cy="38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5216325" y="3734575"/>
            <a:ext cx="1086000" cy="56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fc7</a:t>
            </a:r>
          </a:p>
        </p:txBody>
      </p:sp>
      <p:sp>
        <p:nvSpPr>
          <p:cNvPr id="147" name="Shape 14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AlexNet Feature Extraction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